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Kooperativ" panose="020B0604020202020204" charset="0"/>
      <p:regular r:id="rId15"/>
    </p:embeddedFont>
    <p:embeddedFont>
      <p:font typeface="Public Sans" panose="020B0604020202020204" charset="0"/>
      <p:regular r:id="rId16"/>
    </p:embeddedFont>
    <p:embeddedFont>
      <p:font typeface="Public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3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jpe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68407" y="1695598"/>
            <a:ext cx="13307691" cy="6895804"/>
          </a:xfrm>
          <a:custGeom>
            <a:avLst/>
            <a:gdLst/>
            <a:ahLst/>
            <a:cxnLst/>
            <a:rect l="l" t="t" r="r" b="b"/>
            <a:pathLst>
              <a:path w="13307691" h="6895804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8407" y="4402210"/>
            <a:ext cx="13829611" cy="155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Solving Taxi-v3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81905" y="6922602"/>
            <a:ext cx="7724191" cy="104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by Dilara Özdil </a:t>
            </a:r>
          </a:p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and Yuliya Martyniuk</a:t>
            </a:r>
          </a:p>
        </p:txBody>
      </p:sp>
      <p:grpSp>
        <p:nvGrpSpPr>
          <p:cNvPr id="7" name="Group 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103590" y="1028700"/>
            <a:ext cx="2801957" cy="2669501"/>
          </a:xfrm>
          <a:custGeom>
            <a:avLst/>
            <a:gdLst/>
            <a:ahLst/>
            <a:cxnLst/>
            <a:rect l="l" t="t" r="r" b="b"/>
            <a:pathLst>
              <a:path w="2801957" h="2669501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82833" y="6941652"/>
            <a:ext cx="7844417" cy="3180554"/>
          </a:xfrm>
          <a:custGeom>
            <a:avLst/>
            <a:gdLst/>
            <a:ahLst/>
            <a:cxnLst/>
            <a:rect l="l" t="t" r="r" b="b"/>
            <a:pathLst>
              <a:path w="7844417" h="3180554">
                <a:moveTo>
                  <a:pt x="0" y="0"/>
                </a:moveTo>
                <a:lnTo>
                  <a:pt x="7844417" y="0"/>
                </a:lnTo>
                <a:lnTo>
                  <a:pt x="7844417" y="3180555"/>
                </a:lnTo>
                <a:lnTo>
                  <a:pt x="0" y="3180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718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Q-learning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Q_4-epis">
            <a:hlinkClick r:id="" action="ppaction://media"/>
            <a:extLst>
              <a:ext uri="{FF2B5EF4-FFF2-40B4-BE49-F238E27FC236}">
                <a16:creationId xmlns:a16="http://schemas.microsoft.com/office/drawing/2014/main" id="{F773B466-919C-3743-8702-8CF7CA775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0" y="1649934"/>
            <a:ext cx="12108622" cy="77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574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Policy gradient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policy_50k-10-epis">
            <a:hlinkClick r:id="" action="ppaction://media"/>
            <a:extLst>
              <a:ext uri="{FF2B5EF4-FFF2-40B4-BE49-F238E27FC236}">
                <a16:creationId xmlns:a16="http://schemas.microsoft.com/office/drawing/2014/main" id="{85D5D7A5-A9A8-EB72-BD5F-123B81F0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58170" y="1699424"/>
            <a:ext cx="11771660" cy="748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63822" y="15773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2275374" y="8505227"/>
            <a:ext cx="22838748" cy="2339011"/>
            <a:chOff x="0" y="0"/>
            <a:chExt cx="6015144" cy="616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5144" cy="616036"/>
            </a:xfrm>
            <a:custGeom>
              <a:avLst/>
              <a:gdLst/>
              <a:ahLst/>
              <a:cxnLst/>
              <a:rect l="l" t="t" r="r" b="b"/>
              <a:pathLst>
                <a:path w="6015144" h="616036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0366" y="1247701"/>
            <a:ext cx="11524360" cy="64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4270199" y="7647929"/>
            <a:ext cx="494527" cy="1133593"/>
          </a:xfrm>
          <a:custGeom>
            <a:avLst/>
            <a:gdLst/>
            <a:ahLst/>
            <a:cxnLst/>
            <a:rect l="l" t="t" r="r" b="b"/>
            <a:pathLst>
              <a:path w="494527" h="1133593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92141" y="3646868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5061" y="6901987"/>
            <a:ext cx="2379378" cy="2099801"/>
          </a:xfrm>
          <a:custGeom>
            <a:avLst/>
            <a:gdLst/>
            <a:ahLst/>
            <a:cxnLst/>
            <a:rect l="l" t="t" r="r" b="b"/>
            <a:pathLst>
              <a:path w="2379378" h="2099801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3786624"/>
            <a:ext cx="1884661" cy="18846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55691" y="1486857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-1280179" y="928240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36070" y="4552940"/>
            <a:ext cx="2554583" cy="877848"/>
          </a:xfrm>
          <a:custGeom>
            <a:avLst/>
            <a:gdLst/>
            <a:ahLst/>
            <a:cxnLst/>
            <a:rect l="l" t="t" r="r" b="b"/>
            <a:pathLst>
              <a:path w="2554583" h="877848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4096840" y="1028700"/>
            <a:ext cx="2697579" cy="2570057"/>
          </a:xfrm>
          <a:custGeom>
            <a:avLst/>
            <a:gdLst/>
            <a:ahLst/>
            <a:cxnLst/>
            <a:rect l="l" t="t" r="r" b="b"/>
            <a:pathLst>
              <a:path w="2697579" h="2570057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9354392" y="6431522"/>
            <a:ext cx="9831614" cy="3986273"/>
          </a:xfrm>
          <a:custGeom>
            <a:avLst/>
            <a:gdLst/>
            <a:ahLst/>
            <a:cxnLst/>
            <a:rect l="l" t="t" r="r" b="b"/>
            <a:pathLst>
              <a:path w="9831614" h="3986273">
                <a:moveTo>
                  <a:pt x="0" y="0"/>
                </a:moveTo>
                <a:lnTo>
                  <a:pt x="9831614" y="0"/>
                </a:lnTo>
                <a:lnTo>
                  <a:pt x="9831614" y="3986273"/>
                </a:lnTo>
                <a:lnTo>
                  <a:pt x="0" y="39862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201" y="1524506"/>
            <a:ext cx="16904630" cy="894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Observation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 discrete states: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25 taxi positions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 possible locations of the passenger (including when he is in the taxi)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4 destination locations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Discrete 6 actions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Reward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- 1 per step unless other reward is triggered.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+ 20 delivering passenger.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-10 executing “pickup” and “drop-off” actions illegally.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493034" y="7563799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204994" y="7964633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7794603"/>
            <a:ext cx="171713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427" y="1994567"/>
            <a:ext cx="15632621" cy="67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Model-free, off-policy RL method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Learns action-value function Q(s, a)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Bellman update rule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328"/>
              </a:lnSpc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</a:t>
            </a:r>
            <a:r>
              <a:rPr lang="en-US" sz="43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Q(s,a)←Q(s,a)+α[r+γamax​Q(s′,a)−Q(s,a)]</a:t>
            </a:r>
          </a:p>
          <a:p>
            <a:pPr algn="l">
              <a:lnSpc>
                <a:spcPts val="5328"/>
              </a:lnSpc>
            </a:pPr>
            <a:endParaRPr lang="en-US" sz="4332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935303" lvl="1" indent="-467652" algn="l">
              <a:lnSpc>
                <a:spcPts val="5328"/>
              </a:lnSpc>
              <a:spcBef>
                <a:spcPct val="0"/>
              </a:spcBef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Q-table stores the expected cumulative reward for each state–action pair.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322" y="1587150"/>
            <a:ext cx="7570277" cy="6873374"/>
          </a:xfrm>
          <a:custGeom>
            <a:avLst/>
            <a:gdLst/>
            <a:ahLst/>
            <a:cxnLst/>
            <a:rect l="l" t="t" r="r" b="b"/>
            <a:pathLst>
              <a:path w="7570277" h="6873374">
                <a:moveTo>
                  <a:pt x="0" y="0"/>
                </a:moveTo>
                <a:lnTo>
                  <a:pt x="7570277" y="0"/>
                </a:lnTo>
                <a:lnTo>
                  <a:pt x="7570277" y="6873375"/>
                </a:lnTo>
                <a:lnTo>
                  <a:pt x="0" y="6873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826475"/>
            <a:ext cx="6924429" cy="6634049"/>
          </a:xfrm>
          <a:custGeom>
            <a:avLst/>
            <a:gdLst/>
            <a:ahLst/>
            <a:cxnLst/>
            <a:rect l="l" t="t" r="r" b="b"/>
            <a:pathLst>
              <a:path w="6924429" h="6634049">
                <a:moveTo>
                  <a:pt x="0" y="0"/>
                </a:moveTo>
                <a:lnTo>
                  <a:pt x="6924429" y="0"/>
                </a:lnTo>
                <a:lnTo>
                  <a:pt x="6924429" y="6634050"/>
                </a:lnTo>
                <a:lnTo>
                  <a:pt x="0" y="66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2353" y="510713"/>
            <a:ext cx="17171368" cy="91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04"/>
              </a:lnSpc>
              <a:spcBef>
                <a:spcPct val="0"/>
              </a:spcBef>
            </a:pPr>
            <a:r>
              <a:rPr lang="en-US" sz="6943" u="none" strike="noStrike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Reward Shaping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8529" y="427481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8529" y="5143500"/>
            <a:ext cx="5204980" cy="4118230"/>
          </a:xfrm>
          <a:custGeom>
            <a:avLst/>
            <a:gdLst/>
            <a:ahLst/>
            <a:cxnLst/>
            <a:rect l="l" t="t" r="r" b="b"/>
            <a:pathLst>
              <a:path w="5204980" h="4118230">
                <a:moveTo>
                  <a:pt x="0" y="0"/>
                </a:moveTo>
                <a:lnTo>
                  <a:pt x="5204981" y="0"/>
                </a:lnTo>
                <a:lnTo>
                  <a:pt x="5204981" y="4118230"/>
                </a:lnTo>
                <a:lnTo>
                  <a:pt x="0" y="4118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626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85684" y="2016628"/>
            <a:ext cx="7614498" cy="5680658"/>
          </a:xfrm>
          <a:custGeom>
            <a:avLst/>
            <a:gdLst/>
            <a:ahLst/>
            <a:cxnLst/>
            <a:rect l="l" t="t" r="r" b="b"/>
            <a:pathLst>
              <a:path w="7614498" h="5680658">
                <a:moveTo>
                  <a:pt x="0" y="0"/>
                </a:moveTo>
                <a:lnTo>
                  <a:pt x="7614499" y="0"/>
                </a:lnTo>
                <a:lnTo>
                  <a:pt x="7614499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29939" y="1016876"/>
            <a:ext cx="5902161" cy="412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The policy is π(s) = argmaxₐ Q(s,a)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ε-Greedy Exploration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ε → random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1 − ε → greedy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 decays over time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570019" y="9852280"/>
            <a:ext cx="21205933" cy="7805667"/>
            <a:chOff x="0" y="0"/>
            <a:chExt cx="5585102" cy="2055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4841495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stochastic Policy gradient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0201" y="1760086"/>
            <a:ext cx="16904630" cy="1195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Algorithm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REINFORCE (Monte Carlo Policy Gradient)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</a:pPr>
            <a:r>
              <a:rPr lang="en-US" sz="33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Neural Network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layer: 500-unit vector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Layers: two fully connecte layers (128 neurons each)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layer: 6-unit Softmax layer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Enhanced reward</a:t>
            </a: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r>
              <a:rPr lang="en-US" sz="35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4663"/>
              </a:lnSpc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7072134"/>
            <a:ext cx="8895212" cy="2813315"/>
          </a:xfrm>
          <a:custGeom>
            <a:avLst/>
            <a:gdLst/>
            <a:ahLst/>
            <a:cxnLst/>
            <a:rect l="l" t="t" r="r" b="b"/>
            <a:pathLst>
              <a:path w="8895212" h="2813315">
                <a:moveTo>
                  <a:pt x="0" y="0"/>
                </a:moveTo>
                <a:lnTo>
                  <a:pt x="8895212" y="0"/>
                </a:lnTo>
                <a:lnTo>
                  <a:pt x="8895212" y="2813315"/>
                </a:lnTo>
                <a:lnTo>
                  <a:pt x="0" y="2813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Parameters tuning results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44587" y="2278717"/>
            <a:ext cx="12004983" cy="6152554"/>
          </a:xfrm>
          <a:custGeom>
            <a:avLst/>
            <a:gdLst/>
            <a:ahLst/>
            <a:cxnLst/>
            <a:rect l="l" t="t" r="r" b="b"/>
            <a:pathLst>
              <a:path w="12004983" h="6152554">
                <a:moveTo>
                  <a:pt x="0" y="0"/>
                </a:moveTo>
                <a:lnTo>
                  <a:pt x="12004983" y="0"/>
                </a:lnTo>
                <a:lnTo>
                  <a:pt x="12004983" y="6152554"/>
                </a:lnTo>
                <a:lnTo>
                  <a:pt x="0" y="615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01174" y="3253789"/>
            <a:ext cx="8631774" cy="70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Method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Grid Search over 8 distinct combinations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Parameters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Learning Rate (0.001 vs. 0.0005)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( 0.99 vs. 0.90)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Reward Models (Standard vs.  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                    Enhanced)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Number of episodes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from 0 to 5000 with 500 step</a:t>
            </a: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72117" y="447169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8"/>
                </a:lnTo>
                <a:lnTo>
                  <a:pt x="0" y="312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72117" y="3634935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2117" y="6760192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57540" y="4286548"/>
          <a:ext cx="7446077" cy="3552825"/>
        </p:xfrm>
        <a:graphic>
          <a:graphicData uri="http://schemas.openxmlformats.org/drawingml/2006/table">
            <a:tbl>
              <a:tblPr/>
              <a:tblGrid>
                <a:gridCol w="235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15k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30k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50k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75k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379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Mean reward over 100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-91.40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-68.41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-41.49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-37.11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Success rate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350201" y="609094"/>
            <a:ext cx="5390946" cy="195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episodes training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83762" y="0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252817" y="1396714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210854" y="-187696"/>
            <a:ext cx="20884494" cy="10062529"/>
          </a:xfrm>
          <a:custGeom>
            <a:avLst/>
            <a:gdLst/>
            <a:ahLst/>
            <a:cxnLst/>
            <a:rect l="l" t="t" r="r" b="b"/>
            <a:pathLst>
              <a:path w="20884494" h="10062529">
                <a:moveTo>
                  <a:pt x="0" y="0"/>
                </a:moveTo>
                <a:lnTo>
                  <a:pt x="20884494" y="0"/>
                </a:lnTo>
                <a:lnTo>
                  <a:pt x="20884494" y="10062529"/>
                </a:lnTo>
                <a:lnTo>
                  <a:pt x="0" y="10062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410334" y="9258300"/>
            <a:ext cx="23083973" cy="2434310"/>
          </a:xfrm>
          <a:custGeom>
            <a:avLst/>
            <a:gdLst/>
            <a:ahLst/>
            <a:cxnLst/>
            <a:rect l="l" t="t" r="r" b="b"/>
            <a:pathLst>
              <a:path w="23083973" h="2434310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4316" y="0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983278" y="395578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Comparison </a:t>
            </a:r>
          </a:p>
        </p:txBody>
      </p:sp>
      <p:sp>
        <p:nvSpPr>
          <p:cNvPr id="8" name="Freeform 8"/>
          <p:cNvSpPr/>
          <p:nvPr/>
        </p:nvSpPr>
        <p:spPr>
          <a:xfrm>
            <a:off x="14221847" y="8476315"/>
            <a:ext cx="3857327" cy="1563971"/>
          </a:xfrm>
          <a:custGeom>
            <a:avLst/>
            <a:gdLst/>
            <a:ahLst/>
            <a:cxnLst/>
            <a:rect l="l" t="t" r="r" b="b"/>
            <a:pathLst>
              <a:path w="3857327" h="1563971">
                <a:moveTo>
                  <a:pt x="0" y="0"/>
                </a:moveTo>
                <a:lnTo>
                  <a:pt x="3857328" y="0"/>
                </a:lnTo>
                <a:lnTo>
                  <a:pt x="3857328" y="1563970"/>
                </a:lnTo>
                <a:lnTo>
                  <a:pt x="0" y="1563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2720" y="8389620"/>
            <a:ext cx="4048734" cy="1641578"/>
          </a:xfrm>
          <a:custGeom>
            <a:avLst/>
            <a:gdLst/>
            <a:ahLst/>
            <a:cxnLst/>
            <a:rect l="l" t="t" r="r" b="b"/>
            <a:pathLst>
              <a:path w="4048734" h="1641578">
                <a:moveTo>
                  <a:pt x="4048735" y="0"/>
                </a:moveTo>
                <a:lnTo>
                  <a:pt x="0" y="0"/>
                </a:lnTo>
                <a:lnTo>
                  <a:pt x="0" y="1641578"/>
                </a:lnTo>
                <a:lnTo>
                  <a:pt x="4048735" y="1641578"/>
                </a:lnTo>
                <a:lnTo>
                  <a:pt x="404873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250443" y="18973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183" y="1878330"/>
            <a:ext cx="8627767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Q-Learning</a:t>
            </a:r>
          </a:p>
          <a:p>
            <a:pPr algn="l">
              <a:lnSpc>
                <a:spcPts val="2705"/>
              </a:lnSpc>
              <a:spcBef>
                <a:spcPct val="0"/>
              </a:spcBef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Converges much faster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Updated after every single step and uses "Bellman Equation" to estimate future reward based on the very next state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Positive mean reward (around 7) after 100k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 was effective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Q-table is limited to env where you can fit every state into a table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More stable for Taxi env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2825" y="1878330"/>
            <a:ext cx="8935175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Stochastic Policy Gradient</a:t>
            </a:r>
          </a:p>
          <a:p>
            <a:pPr algn="l">
              <a:lnSpc>
                <a:spcPts val="2705"/>
              </a:lnSpc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REINFORCE takes longer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Monte Carlo method, it must finish a full episode before it can update its weights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Achieved negative mean reward (-37) with 78% success rate at 75k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0.99 was a must for REINFORCE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(using NN) can handle continuous or much larger state spaces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Could suffer from high-variance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444</Words>
  <Application>Microsoft Office PowerPoint</Application>
  <PresentationFormat>Custom</PresentationFormat>
  <Paragraphs>131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Canva Sans</vt:lpstr>
      <vt:lpstr>Public Sans</vt:lpstr>
      <vt:lpstr>Public Sans Bold</vt:lpstr>
      <vt:lpstr>Kooperativ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environment</dc:title>
  <cp:lastModifiedBy>Yuliya Martyniuk</cp:lastModifiedBy>
  <cp:revision>4</cp:revision>
  <dcterms:created xsi:type="dcterms:W3CDTF">2006-08-16T00:00:00Z</dcterms:created>
  <dcterms:modified xsi:type="dcterms:W3CDTF">2026-01-14T10:07:18Z</dcterms:modified>
  <dc:identifier>DAG-DqOFeDA</dc:identifier>
</cp:coreProperties>
</file>